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80" r:id="rId3"/>
    <p:sldId id="281" r:id="rId4"/>
    <p:sldId id="282" r:id="rId5"/>
    <p:sldId id="283" r:id="rId6"/>
    <p:sldId id="284" r:id="rId7"/>
    <p:sldId id="287" r:id="rId8"/>
    <p:sldId id="288" r:id="rId9"/>
    <p:sldId id="285" r:id="rId10"/>
    <p:sldId id="286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68" userDrawn="1">
          <p15:clr>
            <a:srgbClr val="A4A3A4"/>
          </p15:clr>
        </p15:guide>
        <p15:guide id="2" pos="21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714" y="96"/>
      </p:cViewPr>
      <p:guideLst>
        <p:guide orient="horz" pos="2568"/>
        <p:guide pos="21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eg>
</file>

<file path=ppt/media/image2.jpe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3A1D5F-6F4C-4D17-8830-4AF2378220AC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73065-8F38-49DD-BB99-3CE4B186AC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1211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C08544-39DF-1349-A0AB-7AF90ABE3C6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1729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B9F379-47C5-D787-8268-1C41F2601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AC1FC2F-1F05-A64E-4D25-9C14916174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A85A83-AD79-711E-FD4A-B78FFAB19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1E5707-21B1-C052-6C52-2BC9A9CF0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F69327-AFA5-82E9-66B7-206C96E86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9063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BD4AC3-0D7B-D2CC-5D0C-4C4AC8526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CE3A6D-17D1-8AF1-44C4-C2F778A78E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B92DA8-E096-3B4A-C743-7FFD39BA7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34EBCA-A428-EEA3-3746-872D90144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34DC69-8BAC-90AA-6A5A-6EDEFD5D7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404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571CCC2-99CF-1171-6C2F-E28CE5F66C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8CCA66-1EA2-E607-E2E0-AB350CDA4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CEBA6C-58D9-42B1-DD31-EFA7DB596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F5E504-F99C-E91B-FAF8-D9807E113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79C43D-9B43-043D-D589-D1EE070A3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385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5A332D-D82E-3ACE-B7FB-9C68EDF47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551389-A283-6A9E-A224-B8DCADDAE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0B70E4-CEBC-9627-BF4D-0681FB49C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EF6AC3-15FC-EDDA-5CC1-A9805374F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1901FE9-7F5A-5DA0-CC7F-191A17439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632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A57B90-995C-1384-D94D-5427976F1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DE6DD6-7A64-1268-46C0-A6FC126B8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2E7C35-FDCA-DA88-F999-199A969A5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FABD22-9928-63B5-E48A-A109C788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B9461E-8080-0044-43D5-8F65E6D2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770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F8C480-3C4F-6995-D943-D3BBA91CC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9B641A-68FE-720A-66E3-312AE3C1E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3033E38-0B6B-2BCF-0045-7D9855792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EEAFFA0-2470-1A56-3672-4145B44B6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5AFCB53-6F5E-B100-38EE-FDB2F46CE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C21C67-BB72-CF32-9A49-BAA71BB62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9971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E5D471-BD81-F906-7B81-B92656826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7B78287-287E-9A1E-3359-81BCF8D20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1A23CF7-CFF7-C5ED-2A49-7C7D5514F7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FFAB923-CBA4-CCFA-8DAE-46FA3593D3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F85D187-59BD-0FB2-292E-DAC4C55BF8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37031C1-289A-0685-D6B3-458912440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0D17393-9A90-D3E0-5B24-BD33DD015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02A7D41-1288-4014-57CE-FA5BE20CF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8340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01B4F1-A04F-C7CB-6DB0-F704209FB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092AC5B-B55E-E7A9-4E2D-9DB0FB274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CB2814D-7F50-8F1E-F07E-181B3BFA3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1321473-C4EF-5181-F1FE-188DFBB6C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491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B0A6094-750D-22DD-95E8-4A271298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DDDA683-13E1-BEE4-84B1-2756C8EC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A7F4EEF-2056-AC63-8782-E481C1792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5385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DB943C-38B0-4AEE-7512-7367B1F1E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8E6725-13FD-A2BE-DFF7-802AC4EA7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B0FD612-857E-3358-F85B-F8DA3D0715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1BA6F37-81D5-150E-6F57-797883E3A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9DD5711-3B9E-FFCC-58B9-49C6FBB5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561EC35-852E-074F-298D-8F033B91F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863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ED65B5-62FD-4064-7550-236255089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AFE7983-1DE7-949C-E3E3-31DB4C8A0D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3361C0-C81B-A4B2-F97E-879C971D57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7DDD85F-D99F-2058-3845-9182F8524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C4728AD-F0B9-BCCA-C5E2-88F56C66A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DE5672-1D25-7842-C1B9-C3D2C7930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6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DC36C9-1C2D-6DE1-1399-4A1BDB863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1042E54-5F91-8528-C309-FB7DA1832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FFCB92-E007-0336-18BA-DD7FB8E642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289BF-A901-473B-933C-489B0C1CF5BB}" type="datetimeFigureOut">
              <a:rPr lang="ru-RU" smtClean="0"/>
              <a:t>19.03.2024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24A410-A17A-9701-FF6A-A2C927027B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0DCBFD-65E9-659A-DCD9-D04B2AEE9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DBD94-52CF-4899-AA1B-961B8E97CE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0638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7CB00F29-580A-F78F-B0C0-56C6D713C2FC}"/>
              </a:ext>
            </a:extLst>
          </p:cNvPr>
          <p:cNvSpPr/>
          <p:nvPr/>
        </p:nvSpPr>
        <p:spPr>
          <a:xfrm>
            <a:off x="8229526" y="3622426"/>
            <a:ext cx="4742860" cy="156966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B5778C7A-3866-2A9B-3C73-55F5A163BCD7}"/>
              </a:ext>
            </a:extLst>
          </p:cNvPr>
          <p:cNvSpPr/>
          <p:nvPr/>
        </p:nvSpPr>
        <p:spPr>
          <a:xfrm>
            <a:off x="-984739" y="-1207477"/>
            <a:ext cx="3528647" cy="3528647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3A5A47-1826-1A0D-FFE9-B33FA582B5E1}"/>
              </a:ext>
            </a:extLst>
          </p:cNvPr>
          <p:cNvSpPr txBox="1"/>
          <p:nvPr/>
        </p:nvSpPr>
        <p:spPr>
          <a:xfrm>
            <a:off x="3212122" y="1388402"/>
            <a:ext cx="57677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heard you</a:t>
            </a:r>
            <a:endParaRPr lang="ru-RU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610407-95DE-FDEB-BC42-F770B406C2A6}"/>
              </a:ext>
            </a:extLst>
          </p:cNvPr>
          <p:cNvSpPr txBox="1"/>
          <p:nvPr/>
        </p:nvSpPr>
        <p:spPr>
          <a:xfrm>
            <a:off x="4832837" y="926737"/>
            <a:ext cx="2775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F03D47-6498-3307-1A9E-61980EABA62A}"/>
              </a:ext>
            </a:extLst>
          </p:cNvPr>
          <p:cNvSpPr txBox="1"/>
          <p:nvPr/>
        </p:nvSpPr>
        <p:spPr>
          <a:xfrm>
            <a:off x="2696307" y="77707"/>
            <a:ext cx="67993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ГАПОУ ТО «Тюменский техникум строительной</a:t>
            </a:r>
          </a:p>
          <a:p>
            <a:pPr algn="ctr"/>
            <a:r>
              <a:rPr lang="ru-RU" sz="18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индустрии и городского хозяйства»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A66DBBD-5ECB-E342-8F8B-3A03C143760D}"/>
              </a:ext>
            </a:extLst>
          </p:cNvPr>
          <p:cNvSpPr txBox="1">
            <a:spLocks/>
          </p:cNvSpPr>
          <p:nvPr/>
        </p:nvSpPr>
        <p:spPr>
          <a:xfrm>
            <a:off x="345204" y="5378104"/>
            <a:ext cx="1980744" cy="487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Тюмень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2024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D43394F-0CB0-42D5-A850-B34C8ED31085}"/>
              </a:ext>
            </a:extLst>
          </p:cNvPr>
          <p:cNvSpPr txBox="1">
            <a:spLocks/>
          </p:cNvSpPr>
          <p:nvPr/>
        </p:nvSpPr>
        <p:spPr>
          <a:xfrm>
            <a:off x="345204" y="3429000"/>
            <a:ext cx="6688642" cy="174920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Воронов А.А. Павлов Н.С. Ковальчук А.В.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Группа: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ИСиП-22-9-1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Преподаватель: 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Морева А.О.</a:t>
            </a:r>
          </a:p>
        </p:txBody>
      </p:sp>
    </p:spTree>
    <p:extLst>
      <p:ext uri="{BB962C8B-B14F-4D97-AF65-F5344CB8AC3E}">
        <p14:creationId xmlns:p14="http://schemas.microsoft.com/office/powerpoint/2010/main" val="2552080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133E3004-7920-5247-87AD-09423D27A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908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862135A2-3826-2B39-3111-6468FC4386DD}"/>
              </a:ext>
            </a:extLst>
          </p:cNvPr>
          <p:cNvSpPr/>
          <p:nvPr/>
        </p:nvSpPr>
        <p:spPr>
          <a:xfrm>
            <a:off x="-1" y="0"/>
            <a:ext cx="716195" cy="6858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" name="Рисунок 19" descr="Цель">
            <a:extLst>
              <a:ext uri="{FF2B5EF4-FFF2-40B4-BE49-F238E27FC236}">
                <a16:creationId xmlns:a16="http://schemas.microsoft.com/office/drawing/2014/main" id="{C06177FC-9A8D-23D8-FE02-9FFF7B6553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9678934" y="-1681822"/>
            <a:ext cx="4590726" cy="459072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6CEAE86-35B3-A051-6B78-2D23A411D626}"/>
              </a:ext>
            </a:extLst>
          </p:cNvPr>
          <p:cNvSpPr txBox="1"/>
          <p:nvPr/>
        </p:nvSpPr>
        <p:spPr>
          <a:xfrm>
            <a:off x="1045368" y="1549947"/>
            <a:ext cx="10101261" cy="986104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>
              <a:lnSpc>
                <a:spcPct val="80000"/>
              </a:lnSpc>
            </a:pPr>
            <a:r>
              <a:rPr lang="ru-RU" sz="2400" b="0" dirty="0">
                <a:solidFill>
                  <a:schemeClr val="tx1"/>
                </a:solidFill>
                <a:latin typeface="Arial" panose="020B0604020202020204" pitchFamily="34" charset="0"/>
              </a:rPr>
              <a:t>Создать приложение для плохо слышащих, обеспечивающее доступ к субтитрам и текстовым интеграциям звуковых сигналов</a:t>
            </a:r>
          </a:p>
          <a:p>
            <a:pPr>
              <a:lnSpc>
                <a:spcPct val="80000"/>
              </a:lnSpc>
            </a:pPr>
            <a:endParaRPr lang="ru-RU" sz="2400" b="0" dirty="0">
              <a:solidFill>
                <a:schemeClr val="tx1"/>
              </a:solidFill>
              <a:latin typeface="Bebas Neue Book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763D3E-8F8C-7A68-AF1A-5D0AAA8F7812}"/>
              </a:ext>
            </a:extLst>
          </p:cNvPr>
          <p:cNvSpPr txBox="1"/>
          <p:nvPr/>
        </p:nvSpPr>
        <p:spPr>
          <a:xfrm>
            <a:off x="687619" y="344285"/>
            <a:ext cx="3850824" cy="1323439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ru-RU" sz="8000" b="0" dirty="0">
                <a:solidFill>
                  <a:srgbClr val="4472C4"/>
                </a:solidFill>
                <a:latin typeface="Bebas Neue Bold" pitchFamily="2" charset="0"/>
                <a:cs typeface="Arial" panose="020B0604020202020204" pitchFamily="34" charset="0"/>
              </a:rPr>
              <a:t>цель</a:t>
            </a:r>
            <a:endParaRPr lang="ru-RU" sz="8000" b="0" dirty="0">
              <a:solidFill>
                <a:srgbClr val="4472C4"/>
              </a:solidFill>
              <a:latin typeface="Bebas Neue Light" pitchFamily="2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D10A76-4FCF-CBFE-1736-83342D3EFDCA}"/>
              </a:ext>
            </a:extLst>
          </p:cNvPr>
          <p:cNvSpPr txBox="1"/>
          <p:nvPr/>
        </p:nvSpPr>
        <p:spPr>
          <a:xfrm>
            <a:off x="1542625" y="688468"/>
            <a:ext cx="3220671" cy="40011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ru-RU" sz="2000" b="0" dirty="0">
                <a:solidFill>
                  <a:srgbClr val="4472C4"/>
                </a:solidFill>
                <a:latin typeface="Bebas Neue Bold" pitchFamily="2" charset="0"/>
                <a:cs typeface="Arial" panose="020B0604020202020204" pitchFamily="34" charset="0"/>
              </a:rPr>
              <a:t>работы</a:t>
            </a:r>
            <a:endParaRPr lang="ru-RU" sz="2000" b="0" dirty="0">
              <a:solidFill>
                <a:srgbClr val="4472C4"/>
              </a:solidFill>
              <a:latin typeface="Bebas Neue Light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3F8B3E-A407-727B-123B-B7306C9D6FC2}"/>
              </a:ext>
            </a:extLst>
          </p:cNvPr>
          <p:cNvSpPr txBox="1"/>
          <p:nvPr/>
        </p:nvSpPr>
        <p:spPr>
          <a:xfrm>
            <a:off x="716195" y="2472685"/>
            <a:ext cx="6368143" cy="1323439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16600" b="0">
                <a:solidFill>
                  <a:srgbClr val="00D2C1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r>
              <a:rPr lang="ru-RU" sz="8000" dirty="0">
                <a:solidFill>
                  <a:srgbClr val="4472C4"/>
                </a:solidFill>
              </a:rPr>
              <a:t>ЗАДАЧИ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75DB5D-00E6-14AD-8B6F-DA75429CDAA6}"/>
              </a:ext>
            </a:extLst>
          </p:cNvPr>
          <p:cNvSpPr txBox="1"/>
          <p:nvPr/>
        </p:nvSpPr>
        <p:spPr>
          <a:xfrm>
            <a:off x="4441492" y="2670275"/>
            <a:ext cx="1190340" cy="40011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4400" b="0">
                <a:solidFill>
                  <a:srgbClr val="00D2C1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r>
              <a:rPr lang="ru-RU" sz="2000" dirty="0">
                <a:solidFill>
                  <a:srgbClr val="4472C4"/>
                </a:solidFill>
              </a:rPr>
              <a:t>РАБОТЫ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EAC34B-2718-E75B-2081-9F4783F29573}"/>
              </a:ext>
            </a:extLst>
          </p:cNvPr>
          <p:cNvSpPr txBox="1"/>
          <p:nvPr/>
        </p:nvSpPr>
        <p:spPr>
          <a:xfrm>
            <a:off x="2541007" y="3738657"/>
            <a:ext cx="3262385" cy="1577035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defRPr sz="5400" b="1">
                <a:solidFill>
                  <a:srgbClr val="009BFF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l">
              <a:lnSpc>
                <a:spcPct val="80000"/>
              </a:lnSpc>
            </a:pPr>
            <a:endParaRPr lang="ru-RU" sz="2400" b="0" dirty="0">
              <a:solidFill>
                <a:schemeClr val="tx1"/>
              </a:solidFill>
              <a:latin typeface="Bebas Neue Book" pitchFamily="2" charset="0"/>
            </a:endParaRPr>
          </a:p>
          <a:p>
            <a:pPr algn="l">
              <a:lnSpc>
                <a:spcPct val="80000"/>
              </a:lnSpc>
            </a:pPr>
            <a:r>
              <a:rPr lang="ru-RU" sz="2400" b="0" dirty="0">
                <a:solidFill>
                  <a:srgbClr val="0078FF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Изучение </a:t>
            </a:r>
            <a:r>
              <a:rPr lang="ru-RU" sz="2400" b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потребностей</a:t>
            </a:r>
            <a:r>
              <a:rPr lang="ru-RU" sz="2400" b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аудитории</a:t>
            </a:r>
          </a:p>
          <a:p>
            <a:pPr algn="l">
              <a:lnSpc>
                <a:spcPct val="80000"/>
              </a:lnSpc>
            </a:pPr>
            <a:endParaRPr lang="ru-RU" sz="2400" b="0" dirty="0">
              <a:solidFill>
                <a:schemeClr val="tx1"/>
              </a:solidFill>
              <a:latin typeface="Bebas Neue Book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83D201-42F6-C7A4-9699-7313B9BDF524}"/>
              </a:ext>
            </a:extLst>
          </p:cNvPr>
          <p:cNvSpPr txBox="1"/>
          <p:nvPr/>
        </p:nvSpPr>
        <p:spPr>
          <a:xfrm>
            <a:off x="7628204" y="4058739"/>
            <a:ext cx="2559150" cy="1281569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  <a:lvl1pPr algn="ctr">
              <a:lnSpc>
                <a:spcPct val="80000"/>
              </a:lnSpc>
              <a:defRPr sz="5400" b="0">
                <a:solidFill>
                  <a:schemeClr val="bg1"/>
                </a:solidFill>
                <a:latin typeface="Bebas Neue Bold" pitchFamily="2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ru-RU" sz="2400" dirty="0">
                <a:solidFill>
                  <a:srgbClr val="0078FF"/>
                </a:solidFill>
                <a:latin typeface="Arial" panose="020B0604020202020204" pitchFamily="34" charset="0"/>
              </a:rPr>
              <a:t>Создание </a:t>
            </a:r>
            <a:r>
              <a:rPr lang="ru-RU" sz="2400" dirty="0">
                <a:solidFill>
                  <a:schemeClr val="tx1"/>
                </a:solidFill>
                <a:latin typeface="Arial" panose="020B0604020202020204" pitchFamily="34" charset="0"/>
              </a:rPr>
              <a:t>функционала приложения</a:t>
            </a:r>
            <a:endParaRPr lang="ru-RU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ru-RU" sz="2400" dirty="0">
              <a:solidFill>
                <a:srgbClr val="00D2C1"/>
              </a:solidFill>
              <a:latin typeface="Bebas Neue Book" pitchFamily="2" charset="0"/>
            </a:endParaRPr>
          </a:p>
        </p:txBody>
      </p:sp>
      <p:sp>
        <p:nvSpPr>
          <p:cNvPr id="31" name="Полилиния 30">
            <a:extLst>
              <a:ext uri="{FF2B5EF4-FFF2-40B4-BE49-F238E27FC236}">
                <a16:creationId xmlns:a16="http://schemas.microsoft.com/office/drawing/2014/main" id="{EA56EC38-E176-1B45-D3F3-6168B77A1FA4}"/>
              </a:ext>
            </a:extLst>
          </p:cNvPr>
          <p:cNvSpPr/>
          <p:nvPr/>
        </p:nvSpPr>
        <p:spPr>
          <a:xfrm>
            <a:off x="6904320" y="4105693"/>
            <a:ext cx="673136" cy="673136"/>
          </a:xfrm>
          <a:custGeom>
            <a:avLst/>
            <a:gdLst/>
            <a:ahLst/>
            <a:cxnLst/>
            <a:rect l="l" t="t" r="r" b="b"/>
            <a:pathLst>
              <a:path w="947058" h="947058">
                <a:moveTo>
                  <a:pt x="477308" y="179464"/>
                </a:moveTo>
                <a:cubicBezTo>
                  <a:pt x="432046" y="179464"/>
                  <a:pt x="397819" y="192176"/>
                  <a:pt x="374629" y="217602"/>
                </a:cubicBezTo>
                <a:cubicBezTo>
                  <a:pt x="351439" y="243027"/>
                  <a:pt x="339844" y="279489"/>
                  <a:pt x="339844" y="326987"/>
                </a:cubicBezTo>
                <a:lnTo>
                  <a:pt x="339844" y="383984"/>
                </a:lnTo>
                <a:lnTo>
                  <a:pt x="427016" y="383984"/>
                </a:lnTo>
                <a:lnTo>
                  <a:pt x="427016" y="321119"/>
                </a:lnTo>
                <a:cubicBezTo>
                  <a:pt x="427016" y="299885"/>
                  <a:pt x="431347" y="284937"/>
                  <a:pt x="440009" y="276276"/>
                </a:cubicBezTo>
                <a:cubicBezTo>
                  <a:pt x="448670" y="267614"/>
                  <a:pt x="460265" y="263284"/>
                  <a:pt x="474794" y="263284"/>
                </a:cubicBezTo>
                <a:cubicBezTo>
                  <a:pt x="489323" y="263284"/>
                  <a:pt x="500918" y="267894"/>
                  <a:pt x="509579" y="277114"/>
                </a:cubicBezTo>
                <a:cubicBezTo>
                  <a:pt x="518241" y="286334"/>
                  <a:pt x="522571" y="304076"/>
                  <a:pt x="522571" y="330340"/>
                </a:cubicBezTo>
                <a:cubicBezTo>
                  <a:pt x="522571" y="358838"/>
                  <a:pt x="518101" y="383705"/>
                  <a:pt x="509160" y="404939"/>
                </a:cubicBezTo>
                <a:cubicBezTo>
                  <a:pt x="500219" y="426174"/>
                  <a:pt x="488904" y="445732"/>
                  <a:pt x="475213" y="463613"/>
                </a:cubicBezTo>
                <a:cubicBezTo>
                  <a:pt x="461522" y="481495"/>
                  <a:pt x="446854" y="498399"/>
                  <a:pt x="431207" y="514324"/>
                </a:cubicBezTo>
                <a:cubicBezTo>
                  <a:pt x="415561" y="530250"/>
                  <a:pt x="400893" y="547294"/>
                  <a:pt x="387202" y="565455"/>
                </a:cubicBezTo>
                <a:cubicBezTo>
                  <a:pt x="373511" y="583616"/>
                  <a:pt x="362196" y="603593"/>
                  <a:pt x="353255" y="625386"/>
                </a:cubicBezTo>
                <a:cubicBezTo>
                  <a:pt x="344314" y="647179"/>
                  <a:pt x="339844" y="672325"/>
                  <a:pt x="339844" y="700824"/>
                </a:cubicBezTo>
                <a:lnTo>
                  <a:pt x="339844" y="772909"/>
                </a:lnTo>
                <a:lnTo>
                  <a:pt x="606391" y="772909"/>
                </a:lnTo>
                <a:lnTo>
                  <a:pt x="606391" y="689089"/>
                </a:lnTo>
                <a:lnTo>
                  <a:pt x="432046" y="689089"/>
                </a:lnTo>
                <a:cubicBezTo>
                  <a:pt x="431487" y="686295"/>
                  <a:pt x="431207" y="682104"/>
                  <a:pt x="431207" y="676516"/>
                </a:cubicBezTo>
                <a:cubicBezTo>
                  <a:pt x="431207" y="660311"/>
                  <a:pt x="435678" y="644804"/>
                  <a:pt x="444619" y="629996"/>
                </a:cubicBezTo>
                <a:cubicBezTo>
                  <a:pt x="453559" y="615188"/>
                  <a:pt x="464875" y="599961"/>
                  <a:pt x="478566" y="584314"/>
                </a:cubicBezTo>
                <a:cubicBezTo>
                  <a:pt x="492256" y="568668"/>
                  <a:pt x="507065" y="552183"/>
                  <a:pt x="522990" y="534860"/>
                </a:cubicBezTo>
                <a:cubicBezTo>
                  <a:pt x="538916" y="517538"/>
                  <a:pt x="553724" y="498678"/>
                  <a:pt x="567415" y="478282"/>
                </a:cubicBezTo>
                <a:cubicBezTo>
                  <a:pt x="581106" y="457886"/>
                  <a:pt x="592421" y="435254"/>
                  <a:pt x="601362" y="410388"/>
                </a:cubicBezTo>
                <a:cubicBezTo>
                  <a:pt x="610303" y="385521"/>
                  <a:pt x="614773" y="357721"/>
                  <a:pt x="614773" y="326987"/>
                </a:cubicBezTo>
                <a:cubicBezTo>
                  <a:pt x="614773" y="279489"/>
                  <a:pt x="603178" y="243027"/>
                  <a:pt x="579988" y="217602"/>
                </a:cubicBezTo>
                <a:cubicBezTo>
                  <a:pt x="556798" y="192176"/>
                  <a:pt x="522571" y="179464"/>
                  <a:pt x="477308" y="179464"/>
                </a:cubicBezTo>
                <a:close/>
                <a:moveTo>
                  <a:pt x="473529" y="0"/>
                </a:moveTo>
                <a:cubicBezTo>
                  <a:pt x="735052" y="0"/>
                  <a:pt x="947058" y="212006"/>
                  <a:pt x="947058" y="473529"/>
                </a:cubicBezTo>
                <a:cubicBezTo>
                  <a:pt x="947058" y="735052"/>
                  <a:pt x="735052" y="947058"/>
                  <a:pt x="473529" y="947058"/>
                </a:cubicBezTo>
                <a:cubicBezTo>
                  <a:pt x="212006" y="947058"/>
                  <a:pt x="0" y="735052"/>
                  <a:pt x="0" y="473529"/>
                </a:cubicBezTo>
                <a:cubicBezTo>
                  <a:pt x="0" y="212006"/>
                  <a:pt x="212006" y="0"/>
                  <a:pt x="473529" y="0"/>
                </a:cubicBezTo>
                <a:close/>
              </a:path>
            </a:pathLst>
          </a:custGeom>
          <a:solidFill>
            <a:srgbClr val="0078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32" name="Полилиния 31">
            <a:extLst>
              <a:ext uri="{FF2B5EF4-FFF2-40B4-BE49-F238E27FC236}">
                <a16:creationId xmlns:a16="http://schemas.microsoft.com/office/drawing/2014/main" id="{C025A6C8-0B08-0422-6FB6-342F24A32CD7}"/>
              </a:ext>
            </a:extLst>
          </p:cNvPr>
          <p:cNvSpPr/>
          <p:nvPr/>
        </p:nvSpPr>
        <p:spPr>
          <a:xfrm>
            <a:off x="1795312" y="4105693"/>
            <a:ext cx="673136" cy="673136"/>
          </a:xfrm>
          <a:custGeom>
            <a:avLst/>
            <a:gdLst/>
            <a:ahLst/>
            <a:cxnLst/>
            <a:rect l="l" t="t" r="r" b="b"/>
            <a:pathLst>
              <a:path w="947058" h="947058">
                <a:moveTo>
                  <a:pt x="456845" y="202855"/>
                </a:moveTo>
                <a:cubicBezTo>
                  <a:pt x="453492" y="212914"/>
                  <a:pt x="449581" y="222413"/>
                  <a:pt x="445110" y="231354"/>
                </a:cubicBezTo>
                <a:cubicBezTo>
                  <a:pt x="440640" y="240295"/>
                  <a:pt x="434772" y="248118"/>
                  <a:pt x="427508" y="254824"/>
                </a:cubicBezTo>
                <a:cubicBezTo>
                  <a:pt x="420244" y="261529"/>
                  <a:pt x="410884" y="266838"/>
                  <a:pt x="399428" y="270749"/>
                </a:cubicBezTo>
                <a:cubicBezTo>
                  <a:pt x="387973" y="274661"/>
                  <a:pt x="373304" y="276617"/>
                  <a:pt x="355423" y="276617"/>
                </a:cubicBezTo>
                <a:lnTo>
                  <a:pt x="355423" y="341996"/>
                </a:lnTo>
                <a:lnTo>
                  <a:pt x="426670" y="341996"/>
                </a:lnTo>
                <a:lnTo>
                  <a:pt x="426670" y="789595"/>
                </a:lnTo>
                <a:lnTo>
                  <a:pt x="518872" y="789595"/>
                </a:lnTo>
                <a:lnTo>
                  <a:pt x="518872" y="202855"/>
                </a:lnTo>
                <a:close/>
                <a:moveTo>
                  <a:pt x="473529" y="0"/>
                </a:moveTo>
                <a:cubicBezTo>
                  <a:pt x="735052" y="0"/>
                  <a:pt x="947058" y="212006"/>
                  <a:pt x="947058" y="473529"/>
                </a:cubicBezTo>
                <a:cubicBezTo>
                  <a:pt x="947058" y="735052"/>
                  <a:pt x="735052" y="947058"/>
                  <a:pt x="473529" y="947058"/>
                </a:cubicBezTo>
                <a:cubicBezTo>
                  <a:pt x="212006" y="947058"/>
                  <a:pt x="0" y="735052"/>
                  <a:pt x="0" y="473529"/>
                </a:cubicBezTo>
                <a:cubicBezTo>
                  <a:pt x="0" y="212006"/>
                  <a:pt x="212006" y="0"/>
                  <a:pt x="473529" y="0"/>
                </a:cubicBezTo>
                <a:close/>
              </a:path>
            </a:pathLst>
          </a:custGeom>
          <a:solidFill>
            <a:srgbClr val="0078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2764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2E59B81-AB65-886F-5C8B-875DF6894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764" y="1109020"/>
            <a:ext cx="3204469" cy="463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169CCD-F2EC-2D47-1F1F-B3765276AFCB}"/>
              </a:ext>
            </a:extLst>
          </p:cNvPr>
          <p:cNvSpPr txBox="1"/>
          <p:nvPr/>
        </p:nvSpPr>
        <p:spPr>
          <a:xfrm>
            <a:off x="281267" y="1109020"/>
            <a:ext cx="411223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Сообщество глухих имеет сложную и неоднородную структуру и – в широком смысле – включает в себя и слабослышащих.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90CF8C-F2F0-027A-D603-F05DF3657A55}"/>
              </a:ext>
            </a:extLst>
          </p:cNvPr>
          <p:cNvSpPr txBox="1"/>
          <p:nvPr/>
        </p:nvSpPr>
        <p:spPr>
          <a:xfrm>
            <a:off x="334963" y="4271648"/>
            <a:ext cx="444762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 изучении процесса коммуникации, в который вовлечены глухие и слабослышащие люди, важно принимать во внимание обособленность и низкую степень открытости этого сообщества. 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675847F2-73FF-D7E8-95BF-C5EAF9BEA9DB}"/>
              </a:ext>
            </a:extLst>
          </p:cNvPr>
          <p:cNvSpPr/>
          <p:nvPr/>
        </p:nvSpPr>
        <p:spPr>
          <a:xfrm>
            <a:off x="7574241" y="2487358"/>
            <a:ext cx="4617759" cy="188328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основе проведенного изучения можно сделать вывод о необходимости разработки приложения, учитывающего специфику потребностей плохо слышащей аудитории.</a:t>
            </a: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2D90B72A-3DAA-9481-16A3-6852BF6906D2}"/>
              </a:ext>
            </a:extLst>
          </p:cNvPr>
          <p:cNvCxnSpPr>
            <a:cxnSpLocks/>
          </p:cNvCxnSpPr>
          <p:nvPr/>
        </p:nvCxnSpPr>
        <p:spPr>
          <a:xfrm>
            <a:off x="3007541" y="5732231"/>
            <a:ext cx="277192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3E6CD14-606A-C495-8945-B117C3FD20AD}"/>
              </a:ext>
            </a:extLst>
          </p:cNvPr>
          <p:cNvSpPr txBox="1"/>
          <p:nvPr/>
        </p:nvSpPr>
        <p:spPr>
          <a:xfrm>
            <a:off x="8588436" y="1440316"/>
            <a:ext cx="25893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Вывод:</a:t>
            </a:r>
          </a:p>
        </p:txBody>
      </p: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97851FDF-2D3C-38D5-09D3-5258E1DF1BBC}"/>
              </a:ext>
            </a:extLst>
          </p:cNvPr>
          <p:cNvCxnSpPr>
            <a:cxnSpLocks/>
          </p:cNvCxnSpPr>
          <p:nvPr/>
        </p:nvCxnSpPr>
        <p:spPr>
          <a:xfrm>
            <a:off x="1721843" y="2463558"/>
            <a:ext cx="277192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E2D565-CEA3-4F3B-8203-FDED15AAA2A3}"/>
              </a:ext>
            </a:extLst>
          </p:cNvPr>
          <p:cNvSpPr txBox="1"/>
          <p:nvPr/>
        </p:nvSpPr>
        <p:spPr>
          <a:xfrm>
            <a:off x="334963" y="108586"/>
            <a:ext cx="4058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spc="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</a:t>
            </a:r>
          </a:p>
        </p:txBody>
      </p:sp>
    </p:spTree>
    <p:extLst>
      <p:ext uri="{BB962C8B-B14F-4D97-AF65-F5344CB8AC3E}">
        <p14:creationId xmlns:p14="http://schemas.microsoft.com/office/powerpoint/2010/main" val="3100040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BDE151D-ED95-6AA5-E180-2471BFC8D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55" y="1857375"/>
            <a:ext cx="45402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AC59D8C-36C3-0FCC-C25D-01FEDE713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2294" y="1857375"/>
            <a:ext cx="4540251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3F6EA816-9906-998A-862F-40C246130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313" b="97000" l="6750" r="95250">
                        <a14:foregroundMark x1="58000" y1="12562" x2="58000" y2="12562"/>
                        <a14:foregroundMark x1="75813" y1="11188" x2="75813" y2="11188"/>
                        <a14:foregroundMark x1="73063" y1="42625" x2="73063" y2="42625"/>
                        <a14:foregroundMark x1="63813" y1="72375" x2="63813" y2="72375"/>
                        <a14:foregroundMark x1="83000" y1="66938" x2="83000" y2="66938"/>
                        <a14:foregroundMark x1="54937" y1="51188" x2="80563" y2="72750"/>
                        <a14:foregroundMark x1="59062" y1="69625" x2="59062" y2="69625"/>
                        <a14:foregroundMark x1="81250" y1="48125" x2="81250" y2="48125"/>
                        <a14:foregroundMark x1="76500" y1="44000" x2="76500" y2="44000"/>
                        <a14:foregroundMark x1="58375" y1="10500" x2="75438" y2="9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0" y="2922446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501E19-C3ED-5838-4C56-202E85184A3C}"/>
              </a:ext>
            </a:extLst>
          </p:cNvPr>
          <p:cNvSpPr txBox="1"/>
          <p:nvPr/>
        </p:nvSpPr>
        <p:spPr>
          <a:xfrm>
            <a:off x="2133600" y="506554"/>
            <a:ext cx="792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Примеры решения проблемы для слабослышащих</a:t>
            </a:r>
          </a:p>
        </p:txBody>
      </p:sp>
    </p:spTree>
    <p:extLst>
      <p:ext uri="{BB962C8B-B14F-4D97-AF65-F5344CB8AC3E}">
        <p14:creationId xmlns:p14="http://schemas.microsoft.com/office/powerpoint/2010/main" val="4220141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>
            <a:extLst>
              <a:ext uri="{FF2B5EF4-FFF2-40B4-BE49-F238E27FC236}">
                <a16:creationId xmlns:a16="http://schemas.microsoft.com/office/drawing/2014/main" id="{E5959185-F563-4F07-99E7-B58EA228BC1A}"/>
              </a:ext>
            </a:extLst>
          </p:cNvPr>
          <p:cNvSpPr/>
          <p:nvPr/>
        </p:nvSpPr>
        <p:spPr>
          <a:xfrm>
            <a:off x="9356482" y="1764194"/>
            <a:ext cx="2141658" cy="237978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529C6BC4-8C40-BD88-350F-C7C46B5A934D}"/>
              </a:ext>
            </a:extLst>
          </p:cNvPr>
          <p:cNvSpPr/>
          <p:nvPr/>
        </p:nvSpPr>
        <p:spPr>
          <a:xfrm>
            <a:off x="5742121" y="949605"/>
            <a:ext cx="3872992" cy="393735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2F7F26F9-5705-AA80-D70A-78D313BEA17D}"/>
              </a:ext>
            </a:extLst>
          </p:cNvPr>
          <p:cNvSpPr/>
          <p:nvPr/>
        </p:nvSpPr>
        <p:spPr>
          <a:xfrm>
            <a:off x="-410307" y="2567354"/>
            <a:ext cx="4923692" cy="172329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308E204-5A70-0CC8-DAD3-F36C087AD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860" y="237983"/>
            <a:ext cx="2940294" cy="6382033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F09C741-8001-F833-9065-47F8B1E76352}"/>
              </a:ext>
            </a:extLst>
          </p:cNvPr>
          <p:cNvSpPr/>
          <p:nvPr/>
        </p:nvSpPr>
        <p:spPr>
          <a:xfrm>
            <a:off x="11875478" y="0"/>
            <a:ext cx="30480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E4B39D3-DE32-68C4-F8E7-45BBB6E2D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358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949" t="12154" r="5692" b="51744"/>
          <a:stretch/>
        </p:blipFill>
        <p:spPr bwMode="auto">
          <a:xfrm>
            <a:off x="6664467" y="431900"/>
            <a:ext cx="1995777" cy="196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BBCE3AC-7F83-7E09-DBDD-F6EBC27D02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52" t="10939" r="17778" b="9059"/>
          <a:stretch/>
        </p:blipFill>
        <p:spPr bwMode="auto">
          <a:xfrm>
            <a:off x="6686588" y="3625045"/>
            <a:ext cx="2021926" cy="2379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Знак ''плюс'' 6">
            <a:extLst>
              <a:ext uri="{FF2B5EF4-FFF2-40B4-BE49-F238E27FC236}">
                <a16:creationId xmlns:a16="http://schemas.microsoft.com/office/drawing/2014/main" id="{9000D5AD-55BB-1333-75F0-F9BE89B4B4E1}"/>
              </a:ext>
            </a:extLst>
          </p:cNvPr>
          <p:cNvSpPr/>
          <p:nvPr/>
        </p:nvSpPr>
        <p:spPr>
          <a:xfrm>
            <a:off x="6853642" y="2165728"/>
            <a:ext cx="1687818" cy="1687818"/>
          </a:xfrm>
          <a:prstGeom prst="mathPlus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F95B45-86C5-4986-80AA-37B6493DFC7B}"/>
              </a:ext>
            </a:extLst>
          </p:cNvPr>
          <p:cNvSpPr txBox="1"/>
          <p:nvPr/>
        </p:nvSpPr>
        <p:spPr>
          <a:xfrm>
            <a:off x="6716622" y="0"/>
            <a:ext cx="18166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VOSK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DDB89E-8DF0-461A-A879-A2C03789B668}"/>
              </a:ext>
            </a:extLst>
          </p:cNvPr>
          <p:cNvSpPr txBox="1"/>
          <p:nvPr/>
        </p:nvSpPr>
        <p:spPr>
          <a:xfrm>
            <a:off x="6754046" y="5780782"/>
            <a:ext cx="18166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Jetpack Compose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636FA6-D811-4D19-9485-CB289ACA4056}"/>
              </a:ext>
            </a:extLst>
          </p:cNvPr>
          <p:cNvSpPr txBox="1"/>
          <p:nvPr/>
        </p:nvSpPr>
        <p:spPr>
          <a:xfrm>
            <a:off x="8815746" y="44421"/>
            <a:ext cx="4058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spc="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BD73E3F-40CE-4147-91A7-E9D99BA351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82167" y="2647551"/>
            <a:ext cx="1507633" cy="54823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47708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025871D1-B2A9-B5EA-3CC3-4232587A964A}"/>
              </a:ext>
            </a:extLst>
          </p:cNvPr>
          <p:cNvSpPr/>
          <p:nvPr/>
        </p:nvSpPr>
        <p:spPr>
          <a:xfrm>
            <a:off x="445477" y="1594338"/>
            <a:ext cx="5396021" cy="341507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3736FA83-3DF2-C73D-692B-A8BE1B2A8995}"/>
              </a:ext>
            </a:extLst>
          </p:cNvPr>
          <p:cNvSpPr/>
          <p:nvPr/>
        </p:nvSpPr>
        <p:spPr>
          <a:xfrm>
            <a:off x="7514493" y="2567354"/>
            <a:ext cx="4923692" cy="172329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A675F1-18A1-CA96-136C-429435F77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8660" y="237983"/>
            <a:ext cx="2940294" cy="6382033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A60B0B6-EC36-FA41-67C0-0290C954D924}"/>
              </a:ext>
            </a:extLst>
          </p:cNvPr>
          <p:cNvSpPr/>
          <p:nvPr/>
        </p:nvSpPr>
        <p:spPr>
          <a:xfrm>
            <a:off x="0" y="0"/>
            <a:ext cx="140677" cy="29659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AEA977-9F82-8F50-5A84-33E198436439}"/>
              </a:ext>
            </a:extLst>
          </p:cNvPr>
          <p:cNvSpPr txBox="1"/>
          <p:nvPr/>
        </p:nvSpPr>
        <p:spPr>
          <a:xfrm>
            <a:off x="917806" y="1593093"/>
            <a:ext cx="492369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Наше приложение использует передовые 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библиотеки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Vosk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Jetpack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Compose</a:t>
            </a:r>
            <a:r>
              <a:rPr lang="ru-RU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для того, чтобы ваш телефон мог улавливать звуки окружающей среды и мгновенно транскрибировать их. Включает в себя такие функции, как: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Распознание и транскрипция речи в реальном времени.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Интуитивно понятный интерфейс с удобными настройками параметров распознания звука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Перевод на любой язык прямо на лету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39BEF6-C0F7-4A75-87B3-FADC6D25FC88}"/>
              </a:ext>
            </a:extLst>
          </p:cNvPr>
          <p:cNvSpPr txBox="1"/>
          <p:nvPr/>
        </p:nvSpPr>
        <p:spPr>
          <a:xfrm>
            <a:off x="334963" y="108586"/>
            <a:ext cx="4058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spc="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</a:t>
            </a:r>
          </a:p>
        </p:txBody>
      </p:sp>
    </p:spTree>
    <p:extLst>
      <p:ext uri="{BB962C8B-B14F-4D97-AF65-F5344CB8AC3E}">
        <p14:creationId xmlns:p14="http://schemas.microsoft.com/office/powerpoint/2010/main" val="1115514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1034320" y="1226072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Приложение записывает микрофон</a:t>
            </a:r>
            <a:endParaRPr lang="ru-RU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4843071" y="1248557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Запись отправляется на обработку в библиотеке </a:t>
            </a:r>
            <a:r>
              <a:rPr lang="en-US" dirty="0" err="1" smtClean="0"/>
              <a:t>Vosk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8651822" y="1226072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Приложение выводит транскрипцию разговора на экран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8651822" y="3072360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Если включен перевод, выводится переведённый текст</a:t>
            </a:r>
            <a:endParaRPr lang="ru-RU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4843071" y="3072359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1034319" y="3072359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1034318" y="4896160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4843071" y="4896161"/>
            <a:ext cx="2863121" cy="10043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5" name="Прямая со стрелкой 14"/>
          <p:cNvCxnSpPr/>
          <p:nvPr/>
        </p:nvCxnSpPr>
        <p:spPr>
          <a:xfrm>
            <a:off x="3897441" y="1728243"/>
            <a:ext cx="945630" cy="22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/>
          <p:nvPr/>
        </p:nvCxnSpPr>
        <p:spPr>
          <a:xfrm>
            <a:off x="7706192" y="1750727"/>
            <a:ext cx="945630" cy="22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/>
          <p:nvPr/>
        </p:nvCxnSpPr>
        <p:spPr>
          <a:xfrm>
            <a:off x="10083383" y="2230413"/>
            <a:ext cx="0" cy="8419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 flipH="1" flipV="1">
            <a:off x="7706192" y="3574530"/>
            <a:ext cx="94563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/>
          <p:nvPr/>
        </p:nvCxnSpPr>
        <p:spPr>
          <a:xfrm flipH="1">
            <a:off x="3897440" y="3574530"/>
            <a:ext cx="9456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/>
          <p:nvPr/>
        </p:nvCxnSpPr>
        <p:spPr>
          <a:xfrm flipH="1">
            <a:off x="2465879" y="4076700"/>
            <a:ext cx="1" cy="8194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/>
          <p:cNvCxnSpPr/>
          <p:nvPr/>
        </p:nvCxnSpPr>
        <p:spPr>
          <a:xfrm>
            <a:off x="3897439" y="5398331"/>
            <a:ext cx="9456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1034319" y="279060"/>
            <a:ext cx="7330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spc="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 работы приложения</a:t>
            </a:r>
            <a:endParaRPr lang="ru-RU" sz="3600" spc="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251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01906" y="302561"/>
            <a:ext cx="84895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dirty="0" smtClean="0"/>
              <a:t>Финансовая сторона</a:t>
            </a:r>
            <a:endParaRPr lang="ru-RU" sz="7200" dirty="0"/>
          </a:p>
        </p:txBody>
      </p:sp>
      <p:sp>
        <p:nvSpPr>
          <p:cNvPr id="3" name="TextBox 2"/>
          <p:cNvSpPr txBox="1"/>
          <p:nvPr/>
        </p:nvSpPr>
        <p:spPr>
          <a:xfrm>
            <a:off x="1801906" y="1656232"/>
            <a:ext cx="8489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Нам надо денег</a:t>
            </a:r>
            <a:endParaRPr lang="ru-RU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1801906" y="2189445"/>
            <a:ext cx="8489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2202 2032 0536 5119 – </a:t>
            </a:r>
            <a:r>
              <a:rPr lang="ru-RU" sz="2800" dirty="0" err="1" smtClean="0"/>
              <a:t>сбер</a:t>
            </a:r>
            <a:endParaRPr lang="ru-RU" sz="2800" dirty="0" smtClean="0"/>
          </a:p>
          <a:p>
            <a:r>
              <a:rPr lang="en-US" sz="2800" dirty="0" smtClean="0"/>
              <a:t>TF7jWxGmWZ8hqx86hF6XBnNaHcP6hoz2WJ – USDT-TRC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01906" y="2179452"/>
            <a:ext cx="8489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2202 2032 0536 5119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76006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4">
            <a:extLst>
              <a:ext uri="{FF2B5EF4-FFF2-40B4-BE49-F238E27FC236}">
                <a16:creationId xmlns:a16="http://schemas.microsoft.com/office/drawing/2014/main" id="{8CFCCBA8-72D8-22FB-4B88-2199423D64C7}"/>
              </a:ext>
            </a:extLst>
          </p:cNvPr>
          <p:cNvSpPr/>
          <p:nvPr/>
        </p:nvSpPr>
        <p:spPr>
          <a:xfrm>
            <a:off x="5427784" y="375138"/>
            <a:ext cx="6107723" cy="610772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53BC28-4E93-A5D2-6882-D295CDC74224}"/>
              </a:ext>
            </a:extLst>
          </p:cNvPr>
          <p:cNvSpPr txBox="1"/>
          <p:nvPr/>
        </p:nvSpPr>
        <p:spPr>
          <a:xfrm>
            <a:off x="808892" y="609600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B26986-7F58-192D-FAA1-52E97374C6D1}"/>
              </a:ext>
            </a:extLst>
          </p:cNvPr>
          <p:cNvSpPr txBox="1"/>
          <p:nvPr/>
        </p:nvSpPr>
        <p:spPr>
          <a:xfrm>
            <a:off x="808892" y="1951672"/>
            <a:ext cx="48064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 помощью </a:t>
            </a:r>
            <a:r>
              <a:rPr lang="ru-RU" b="0" i="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 Heard You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вы сможете легко и эффективно взаимодействовать с окружающим миром, даже если у вас есть проблемы со слухом. Наше приложение создано, чтобы сделать вашу жизнь более комфортной и свободной от языковых барьеров.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AC8AFD4-8674-3941-D71A-A71D3EF97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692" y="184639"/>
            <a:ext cx="857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51848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282</Words>
  <Application>Microsoft Office PowerPoint</Application>
  <PresentationFormat>Широкоэкранный</PresentationFormat>
  <Paragraphs>46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Bebas Neue Bold</vt:lpstr>
      <vt:lpstr>Bebas Neue Book</vt:lpstr>
      <vt:lpstr>Bebas Neue Light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Никита Павлов</dc:creator>
  <cp:lastModifiedBy>Student</cp:lastModifiedBy>
  <cp:revision>11</cp:revision>
  <dcterms:created xsi:type="dcterms:W3CDTF">2024-03-17T18:41:36Z</dcterms:created>
  <dcterms:modified xsi:type="dcterms:W3CDTF">2024-03-19T10:08:30Z</dcterms:modified>
</cp:coreProperties>
</file>

<file path=docProps/thumbnail.jpeg>
</file>